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6"/>
    <p:restoredTop sz="85206"/>
  </p:normalViewPr>
  <p:slideViewPr>
    <p:cSldViewPr snapToGrid="0" snapToObjects="1">
      <p:cViewPr varScale="1">
        <p:scale>
          <a:sx n="151" d="100"/>
          <a:sy n="151" d="100"/>
        </p:scale>
        <p:origin x="232" y="10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728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Nura Arifin Wong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25 October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802296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Verified the number of null values: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df.isnull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().sum()/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)*100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Turned the landing outcome label into one-hot-encoding format (0 if failure, 1 if success)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  <a:br>
              <a:rPr lang="en-US" sz="3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/n-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arifinwong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coursera_notes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/blob/main/capstone/</a:t>
            </a:r>
            <a:r>
              <a:rPr lang="en-SG" sz="1600" dirty="0">
                <a:latin typeface="Abadi" panose="020B0604020104020204" pitchFamily="34" charset="77"/>
              </a:rPr>
              <a:t>M1_3_dataWrangling.ipynb</a:t>
            </a:r>
            <a:endParaRPr lang="en-US" sz="1600" dirty="0">
              <a:latin typeface="Abadi" panose="020B0604020104020204" pitchFamily="34" charset="77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2284E2B4-9AA9-4F85-DA75-7D632EB90012}"/>
              </a:ext>
            </a:extLst>
          </p:cNvPr>
          <p:cNvSpPr txBox="1">
            <a:spLocks/>
          </p:cNvSpPr>
          <p:nvPr/>
        </p:nvSpPr>
        <p:spPr>
          <a:xfrm>
            <a:off x="6568966" y="1792288"/>
            <a:ext cx="4802296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3D3C50-0AE2-A299-5740-64D84F4A8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110" y="1875054"/>
            <a:ext cx="4569501" cy="402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474651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First, explored data using SQLite python magics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  <a:p>
            <a:pPr lvl="1"/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https://github.com/n-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77"/>
              </a:rPr>
              <a:t>arifinwong/coursera_notes/blob/main/capstone/</a:t>
            </a:r>
            <a:r>
              <a:rPr lang="en-SG" sz="1600" dirty="0">
                <a:latin typeface="Abadi" panose="020B0604020104020204" pitchFamily="34" charset="77"/>
              </a:rPr>
              <a:t>M2_1_EDA_withSQL.ipynb</a:t>
            </a:r>
            <a:endParaRPr lang="en-US" sz="1200" dirty="0">
              <a:latin typeface="Abadi" panose="020B0604020104020204" pitchFamily="34" charset="77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SQL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BE3A7284-FF16-3976-179F-35BD443CDDC0}"/>
              </a:ext>
            </a:extLst>
          </p:cNvPr>
          <p:cNvSpPr txBox="1">
            <a:spLocks/>
          </p:cNvSpPr>
          <p:nvPr/>
        </p:nvSpPr>
        <p:spPr>
          <a:xfrm>
            <a:off x="5549462" y="1792288"/>
            <a:ext cx="58218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cs typeface="Calibri"/>
              </a:rPr>
              <a:t>For example: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D642B0-B97D-A8CC-FE09-7D79CB84A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117" y="2181499"/>
            <a:ext cx="5578494" cy="36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Data Visualization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2404E90A-63C5-BB15-42A2-54A94323595D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4474651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Second, visualized data using matplotlib and seaborne</a:t>
            </a:r>
          </a:p>
          <a:p>
            <a:endParaRPr lang="en-US" dirty="0"/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  <a:p>
            <a:pPr lvl="1"/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/n-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77"/>
              </a:rPr>
              <a:t>arifinwong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77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77"/>
              </a:rPr>
              <a:t>coursera_notes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77"/>
              </a:rPr>
              <a:t>/blob/main/capstone/</a:t>
            </a:r>
            <a:r>
              <a:rPr lang="en-SG" sz="1600" dirty="0">
                <a:latin typeface="Abadi" panose="020B0604020104020204" pitchFamily="34" charset="77"/>
              </a:rPr>
              <a:t>M2_2_EDA_Visualization.ipynb</a:t>
            </a:r>
            <a:endParaRPr lang="en-US" sz="1600" dirty="0">
              <a:latin typeface="Abadi" panose="020B0604020104020204" pitchFamily="34" charset="77"/>
            </a:endParaRPr>
          </a:p>
          <a:p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F459D36-8FE4-4056-5E30-613A9B9929A8}"/>
              </a:ext>
            </a:extLst>
          </p:cNvPr>
          <p:cNvSpPr txBox="1">
            <a:spLocks/>
          </p:cNvSpPr>
          <p:nvPr/>
        </p:nvSpPr>
        <p:spPr>
          <a:xfrm>
            <a:off x="5549462" y="1450428"/>
            <a:ext cx="5360276" cy="472653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cs typeface="Calibri"/>
              </a:rPr>
              <a:t>For example: </a:t>
            </a:r>
            <a:br>
              <a:rPr lang="en-US" sz="1600" dirty="0">
                <a:cs typeface="Calibri"/>
              </a:rPr>
            </a:br>
            <a:r>
              <a:rPr lang="en-US" sz="1600" b="1" dirty="0">
                <a:cs typeface="Calibri"/>
              </a:rPr>
              <a:t>Pay load mass by flight number, </a:t>
            </a:r>
            <a:r>
              <a:rPr lang="en-US" sz="1600" b="1" dirty="0" err="1">
                <a:cs typeface="Calibri"/>
              </a:rPr>
              <a:t>coloured</a:t>
            </a:r>
            <a:r>
              <a:rPr lang="en-US" sz="1600" b="1" dirty="0">
                <a:cs typeface="Calibri"/>
              </a:rPr>
              <a:t> by success/failure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cs typeface="Calibri"/>
              </a:rPr>
              <a:t>Yearly trend of </a:t>
            </a:r>
            <a:br>
              <a:rPr lang="en-US" sz="1600" b="1" dirty="0">
                <a:cs typeface="Calibri"/>
              </a:rPr>
            </a:br>
            <a:r>
              <a:rPr lang="en-US" sz="1600" b="1" dirty="0">
                <a:cs typeface="Calibri"/>
              </a:rPr>
              <a:t>average launch success: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AE434-EBB1-D2DF-3793-A0F73F6F4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2061340"/>
            <a:ext cx="4492290" cy="210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44A10F-31FF-7D88-2919-6A31A40E4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678" y="4275823"/>
            <a:ext cx="2642423" cy="179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EAEFCFBD-43C0-86E3-4027-30E72EFEE4D3}"/>
              </a:ext>
            </a:extLst>
          </p:cNvPr>
          <p:cNvSpPr txBox="1">
            <a:spLocks/>
          </p:cNvSpPr>
          <p:nvPr/>
        </p:nvSpPr>
        <p:spPr>
          <a:xfrm>
            <a:off x="770010" y="1825625"/>
            <a:ext cx="4474651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Folium package to visualize launch sites on a map, marked with circles/points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Success/failures indicated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Distance to closest coastline drawn using polyline (pictured)</a:t>
            </a:r>
          </a:p>
          <a:p>
            <a:endParaRPr lang="en-US" dirty="0"/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  <a:p>
            <a:pPr lvl="1"/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/n-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77"/>
              </a:rPr>
              <a:t>arifinwong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77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77"/>
              </a:rPr>
              <a:t>coursera_notes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77"/>
              </a:rPr>
              <a:t>/blob/main/capstone/</a:t>
            </a:r>
            <a:r>
              <a:rPr lang="en-SG" sz="1600" dirty="0">
                <a:latin typeface="Abadi" panose="020B0604020104020204" pitchFamily="34" charset="77"/>
              </a:rPr>
              <a:t>M3_1_foliumMaps.ipynb</a:t>
            </a:r>
            <a:endParaRPr lang="en-US" sz="1600" dirty="0">
              <a:latin typeface="Abadi" panose="020B0604020104020204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D1BB5E-B013-A8B8-8C6A-230F1E33B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628" y="1682967"/>
            <a:ext cx="5567983" cy="426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435036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dashboard to visualize launch successes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run: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python3.11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spacex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-dash-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app.py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#Then open html link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/n-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arifinwong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coursera_notes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/blob/main/capstone/1_data/dash/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-dash-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app.py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93A052-B12F-813F-9A1B-D93E57C10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339" y="1589812"/>
            <a:ext cx="5527092" cy="482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2D94C4A0-0970-DBFC-B5D5-C9F05EA6905C}"/>
              </a:ext>
            </a:extLst>
          </p:cNvPr>
          <p:cNvSpPr txBox="1">
            <a:spLocks/>
          </p:cNvSpPr>
          <p:nvPr/>
        </p:nvSpPr>
        <p:spPr>
          <a:xfrm>
            <a:off x="770011" y="1825625"/>
            <a:ext cx="486445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cross validation for hyperparameter tuning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prediction models: logistic regression,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decision tree and KNN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had similar accuracy (with decision tree sometimes performing worse, depending on random seed)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/n-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arifinwong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coursera_notes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/blob/main/capstone/M4_predictiveAnalysis_classification.ipynb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9D92B8-3F24-8330-B300-25D82E611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400" y="4646396"/>
            <a:ext cx="1872876" cy="1331823"/>
          </a:xfrm>
          <a:prstGeom prst="rect">
            <a:avLst/>
          </a:prstGeom>
        </p:spPr>
      </p:pic>
      <p:pic>
        <p:nvPicPr>
          <p:cNvPr id="8" name="Picture 7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0B3AE21B-060D-24FE-485A-1EDF29E57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561" y="1825625"/>
            <a:ext cx="3350368" cy="2622027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8C6BFF83-F201-7B82-FE1F-D2EE7A40BA7A}"/>
              </a:ext>
            </a:extLst>
          </p:cNvPr>
          <p:cNvSpPr txBox="1">
            <a:spLocks/>
          </p:cNvSpPr>
          <p:nvPr/>
        </p:nvSpPr>
        <p:spPr>
          <a:xfrm>
            <a:off x="6096000" y="1450428"/>
            <a:ext cx="3963815" cy="472653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cs typeface="Calibri"/>
              </a:rPr>
              <a:t>Confusion matrix output from all models: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cs typeface="Calibri"/>
              </a:rPr>
              <a:t>Accuracy score: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65991" y="1810865"/>
            <a:ext cx="336745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had very few launches in comparison to other 2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 40 Had the first few launches, which looked to have a few failures. But more recent launches were mostly successful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of flight number&#10;&#10;AI-generated content may be incorrect.">
            <a:extLst>
              <a:ext uri="{FF2B5EF4-FFF2-40B4-BE49-F238E27FC236}">
                <a16:creationId xmlns:a16="http://schemas.microsoft.com/office/drawing/2014/main" id="{337015F2-145D-3625-2980-BAD3E77EA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609" y="1810865"/>
            <a:ext cx="7772400" cy="368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08102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 pay load mass seems to be rather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But most of the launches have low pay 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None of the launches from site VAFB SLC 4E were high pay load mass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 descr="A graph of a load mass&#10;&#10;AI-generated content may be incorrect.">
            <a:extLst>
              <a:ext uri="{FF2B5EF4-FFF2-40B4-BE49-F238E27FC236}">
                <a16:creationId xmlns:a16="http://schemas.microsoft.com/office/drawing/2014/main" id="{F112C138-73D3-FA0B-6208-CA89B6FEB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423" y="1779465"/>
            <a:ext cx="7772400" cy="368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 ES-L1, GEO, HEO, and SSO have 100%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type SO has 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orbits have ~50-90%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0F56D1-ED0E-E016-8FBB-2F26FC73F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11" y="1811703"/>
            <a:ext cx="5562600" cy="37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06343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More recent flights go into VLEO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Earlier flights in LEO, ISS, PO, and GTO were likely failures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F0F4B4-0E73-15B1-4031-3E266CD50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431" y="1803182"/>
            <a:ext cx="7696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098604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pay load mass launches went into VLEO orbit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B50728-47D3-1200-3AA7-A8D027A5A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742" y="1826847"/>
            <a:ext cx="77597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tends to be a rising trend, except for a dip in year 2018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 earlier years (2010-2013) were 0%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D6DD96-BE51-017A-4A86-E4A365EC5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511" y="1892936"/>
            <a:ext cx="51689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4310" y="1755286"/>
            <a:ext cx="361735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3 unique launch sites: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EC43FE-A007-E1F6-851B-6CD9F1222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172" y="1755286"/>
            <a:ext cx="61468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333265"/>
            <a:ext cx="9745589" cy="84369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Printed 5 records of launch sites starting with CCA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609D62-732D-1ACF-1E3D-1FA7BF046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353" y="1524735"/>
            <a:ext cx="8385293" cy="342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062887"/>
            <a:ext cx="9745589" cy="11140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 load mass = 111268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B41A71-9907-32AC-E2DE-A6FEA2427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1949450"/>
            <a:ext cx="7772400" cy="237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 load mass carried by booster version F9 v1.1 = 2534.97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C98873-ED38-3043-055B-4FB2685FA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36" y="3329489"/>
            <a:ext cx="9733825" cy="255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ground landing was on December 22</a:t>
            </a:r>
            <a:r>
              <a:rPr lang="en-US" sz="2200" baseline="30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2015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39D057-CF08-0676-F873-C889FED5B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41" y="3016974"/>
            <a:ext cx="9904318" cy="252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15165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 booster versions in the table pictured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 descr="A screenshot of a white table&#10;&#10;AI-generated content may be incorrect.">
            <a:extLst>
              <a:ext uri="{FF2B5EF4-FFF2-40B4-BE49-F238E27FC236}">
                <a16:creationId xmlns:a16="http://schemas.microsoft.com/office/drawing/2014/main" id="{CE5AA6DB-4903-8D2E-29BC-DF3D11B8B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327" y="1331089"/>
            <a:ext cx="2324890" cy="5306992"/>
          </a:xfrm>
          <a:prstGeom prst="rect">
            <a:avLst/>
          </a:prstGeom>
        </p:spPr>
      </p:pic>
      <p:pic>
        <p:nvPicPr>
          <p:cNvPr id="7" name="Picture 6" descr="A close up of a sign&#10;&#10;AI-generated content may be incorrect.">
            <a:extLst>
              <a:ext uri="{FF2B5EF4-FFF2-40B4-BE49-F238E27FC236}">
                <a16:creationId xmlns:a16="http://schemas.microsoft.com/office/drawing/2014/main" id="{496903FE-8E7C-7A4F-DD21-3DCA783E021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6597"/>
          <a:stretch>
            <a:fillRect/>
          </a:stretch>
        </p:blipFill>
        <p:spPr>
          <a:xfrm>
            <a:off x="1051287" y="3202717"/>
            <a:ext cx="6098537" cy="6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 outcomes were mostly successes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90E688-5A3E-02F0-F5C6-161C21D45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355" y="3284002"/>
            <a:ext cx="7772400" cy="274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boosters are tabulated below: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25D5F4-8EDD-27C5-C10C-388EF2044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611" y="2372547"/>
            <a:ext cx="7772400" cy="423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 descr="A screenshot of a web page&#10;&#10;AI-generated content may be incorrect.">
            <a:extLst>
              <a:ext uri="{FF2B5EF4-FFF2-40B4-BE49-F238E27FC236}">
                <a16:creationId xmlns:a16="http://schemas.microsoft.com/office/drawing/2014/main" id="{3921B27E-2A13-7518-CB93-C27351604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29" y="3128389"/>
            <a:ext cx="9864964" cy="28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225098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Ranked landing outcomes: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131E7C-65EA-1978-7A08-0C71A0F83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535" y="1825625"/>
            <a:ext cx="7772400" cy="41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175028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were a total of 4 launch sites (pictured below)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KSC LC-39A, CCAFS LC-40, and CCAFS SLC-40 are very close to each other and appear to be overlapping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VAFB SLC-4E is far away from the others</a:t>
            </a:r>
            <a:endParaRPr lang="en-US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on map</a:t>
            </a:r>
          </a:p>
        </p:txBody>
      </p:sp>
      <p:pic>
        <p:nvPicPr>
          <p:cNvPr id="6" name="Picture 5" descr="A map of the united states&#10;&#10;AI-generated content may be incorrect.">
            <a:extLst>
              <a:ext uri="{FF2B5EF4-FFF2-40B4-BE49-F238E27FC236}">
                <a16:creationId xmlns:a16="http://schemas.microsoft.com/office/drawing/2014/main" id="{9AED67D6-0143-CDBD-833B-46FF43677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383" y="1994279"/>
            <a:ext cx="7772400" cy="381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60522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Red = failure</a:t>
            </a: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Green = success</a:t>
            </a: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Total 13 launches and a ~78% success rate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successes from KSC LC-39A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D0951A-8CF2-1908-0C4C-7F71FB93E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916" y="1434550"/>
            <a:ext cx="6051710" cy="499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4589068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CCAFS launch sites are about 0.91 KM away from the coastline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But a wildlife refuge North from the launch site is closer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 must have disaster preparedness protocols to minimize impact to the ecology of the wildlife refuge, during a worst-case-scenario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EF24C5-25FB-31B0-8C45-E74E0B3B0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503" y="1700718"/>
            <a:ext cx="4901768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20085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seems to have the greatest share of successful launches (41.7%), followed by CCAFS LC-40 (29.2%), VAFB SLC-4E (16.7%) and CCAFS SLC-40 (12.5%)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of All Sites</a:t>
            </a:r>
          </a:p>
        </p:txBody>
      </p:sp>
      <p:pic>
        <p:nvPicPr>
          <p:cNvPr id="4" name="Picture 3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A658E983-433E-38E8-66F2-DA3BF550B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1429" y="1722133"/>
            <a:ext cx="7772400" cy="395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825625"/>
            <a:ext cx="295744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highest successful launch rate (76.9% of the total launches)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has the highest launch success rate</a:t>
            </a:r>
          </a:p>
        </p:txBody>
      </p:sp>
      <p:pic>
        <p:nvPicPr>
          <p:cNvPr id="4" name="Picture 3" descr="A pie chart with a number of percentages&#10;&#10;AI-generated content may be incorrect.">
            <a:extLst>
              <a:ext uri="{FF2B5EF4-FFF2-40B4-BE49-F238E27FC236}">
                <a16:creationId xmlns:a16="http://schemas.microsoft.com/office/drawing/2014/main" id="{62C37FBC-F245-5E79-3025-D52009EC3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410" y="1908693"/>
            <a:ext cx="7772400" cy="368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category FT seems to have a lot of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B4 had the highest payload mass, but resulted in one successful and one failure at that mass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payload range</a:t>
            </a:r>
          </a:p>
        </p:txBody>
      </p:sp>
      <p:pic>
        <p:nvPicPr>
          <p:cNvPr id="4" name="Picture 3" descr="A graph with numbers and a diagram&#10;&#10;AI-generated content may be incorrect.">
            <a:extLst>
              <a:ext uri="{FF2B5EF4-FFF2-40B4-BE49-F238E27FC236}">
                <a16:creationId xmlns:a16="http://schemas.microsoft.com/office/drawing/2014/main" id="{B1A87D55-9608-E978-E0A0-010484F96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33" y="3247871"/>
            <a:ext cx="7772400" cy="328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the models performed equally well, with an accuracy of 0.84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graph of blue rectangular objects&#10;&#10;AI-generated content may be incorrect.">
            <a:extLst>
              <a:ext uri="{FF2B5EF4-FFF2-40B4-BE49-F238E27FC236}">
                <a16:creationId xmlns:a16="http://schemas.microsoft.com/office/drawing/2014/main" id="{F13CA292-AE51-BFD5-6335-9CB6A663A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811" y="1740536"/>
            <a:ext cx="50038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055056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 of all models were the same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false negatives (predicted no landing when actually landed)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false positives (predicted landed when actually no landing)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24774501-8513-7366-8F08-4B5F54C90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989" y="1900815"/>
            <a:ext cx="48260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108332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predictor models can estimate the landing success to quite a high level of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Before any future launches, the rocket data can be input in the model to predict the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one caveat is that the dataset is quite heavily skewed to be mostly landed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improvement of the model could include stratified cross validation, leading to more reliable prediction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can be collected from web API or web scraping of wiki page. For downstream analyses, data used was from Coursera provided csv files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Some parameters were converted to one-hot-encoding style (i.e., categorical variables were converted binary)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 1: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api.spacexdata.com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/v4)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 2: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scrapped Wiki page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1600" dirty="0"/>
              <a:t>https://</a:t>
            </a:r>
            <a:r>
              <a:rPr lang="en-US" sz="1600" dirty="0" err="1"/>
              <a:t>en.wikipedia.org</a:t>
            </a:r>
            <a:r>
              <a:rPr lang="en-US" sz="1600" dirty="0"/>
              <a:t>/w/</a:t>
            </a:r>
            <a:r>
              <a:rPr lang="en-US" sz="1600" dirty="0" err="1"/>
              <a:t>index.php?title</a:t>
            </a:r>
            <a:r>
              <a:rPr lang="en-US" sz="1600" dirty="0"/>
              <a:t>=List_of_Falcon_9_and_Falcon_Heavy_launches&amp;oldid=1027686922)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44D199-04AF-B50D-CDC2-A87736516C37}"/>
              </a:ext>
            </a:extLst>
          </p:cNvPr>
          <p:cNvGrpSpPr/>
          <p:nvPr/>
        </p:nvGrpSpPr>
        <p:grpSpPr>
          <a:xfrm>
            <a:off x="906389" y="3803608"/>
            <a:ext cx="9931068" cy="1665653"/>
            <a:chOff x="1785428" y="3886735"/>
            <a:chExt cx="7309644" cy="1225984"/>
          </a:xfrm>
        </p:grpSpPr>
        <p:pic>
          <p:nvPicPr>
            <p:cNvPr id="3" name="Picture 2" descr="A screenshot of a computer program&#10;&#10;AI-generated content may be incorrect.">
              <a:extLst>
                <a:ext uri="{FF2B5EF4-FFF2-40B4-BE49-F238E27FC236}">
                  <a16:creationId xmlns:a16="http://schemas.microsoft.com/office/drawing/2014/main" id="{5ECC1C5F-9C7D-0C7A-8E2B-8ED8F3EA57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3032" y="3886735"/>
              <a:ext cx="2402040" cy="1225984"/>
            </a:xfrm>
            <a:prstGeom prst="rect">
              <a:avLst/>
            </a:prstGeom>
          </p:spPr>
        </p:pic>
        <p:pic>
          <p:nvPicPr>
            <p:cNvPr id="7" name="Picture 6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A0249608-849B-1761-D1A1-E905E9E72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958"/>
            <a:stretch>
              <a:fillRect/>
            </a:stretch>
          </p:blipFill>
          <p:spPr>
            <a:xfrm>
              <a:off x="1785428" y="3886735"/>
              <a:ext cx="4907604" cy="1225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95697" y="1792288"/>
            <a:ext cx="398342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Coursera provided auxiliary functions to get API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Parsing and cleaning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get requests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/n-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arifinwong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coursera_notes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/blob/main/capstone/M1_1_DataWebAPI.ipynb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48E74B-3DB5-1F99-F76F-7DBFAB175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278" y="1860796"/>
            <a:ext cx="3774257" cy="406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request of Falcon9 Wiki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Parsing and clean the output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/n-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arifinwong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coursera_notes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/blob/main/capstone/M1_1_DataWebAPI.ipynb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E27A6-DF84-56BF-8EB8-C1A8CBA5B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93" y="1897392"/>
            <a:ext cx="5356138" cy="24959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C6A06F-EED4-D5EF-5F2F-9C5E63CE84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8551"/>
          <a:stretch>
            <a:fillRect/>
          </a:stretch>
        </p:blipFill>
        <p:spPr>
          <a:xfrm>
            <a:off x="5974063" y="4449102"/>
            <a:ext cx="5311548" cy="142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</TotalTime>
  <Words>1410</Words>
  <Application>Microsoft Macintosh PowerPoint</Application>
  <PresentationFormat>Widescreen</PresentationFormat>
  <Paragraphs>225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Abadi</vt:lpstr>
      <vt:lpstr>Arial</vt:lpstr>
      <vt:lpstr>Calibri</vt:lpstr>
      <vt:lpstr>Courier New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Nura Arifin Wong Yun Han</cp:lastModifiedBy>
  <cp:revision>202</cp:revision>
  <dcterms:created xsi:type="dcterms:W3CDTF">2021-04-29T18:58:34Z</dcterms:created>
  <dcterms:modified xsi:type="dcterms:W3CDTF">2025-10-25T07:46:00Z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